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3172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195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19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59274" y="675085"/>
            <a:ext cx="7425452" cy="34855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37"/>
              </a:lnSpc>
              <a:buNone/>
            </a:pPr>
            <a:r>
              <a:rPr lang="en-US" sz="667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ABC Corporation: Parking Lot Monetization Project</a:t>
            </a:r>
            <a:endParaRPr lang="en-US" sz="6670" dirty="0"/>
          </a:p>
        </p:txBody>
      </p:sp>
      <p:sp>
        <p:nvSpPr>
          <p:cNvPr id="6" name="Text 3"/>
          <p:cNvSpPr/>
          <p:nvPr/>
        </p:nvSpPr>
        <p:spPr>
          <a:xfrm>
            <a:off x="859274" y="4363461"/>
            <a:ext cx="7425452" cy="15711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93"/>
              </a:lnSpc>
              <a:buNone/>
            </a:pPr>
            <a:r>
              <a:rPr lang="en-US" sz="1933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ABC Corporation presents an innovative project to monetize its underutilized parking lot. This proposal aims to transform our 50-car capacity lot into a revenue-generating asset while maintaining employee benefits and opening for public use.</a:t>
            </a:r>
            <a:endParaRPr lang="en-US" sz="1933" dirty="0"/>
          </a:p>
        </p:txBody>
      </p:sp>
      <p:sp>
        <p:nvSpPr>
          <p:cNvPr id="8" name="Text 5"/>
          <p:cNvSpPr/>
          <p:nvPr/>
        </p:nvSpPr>
        <p:spPr>
          <a:xfrm>
            <a:off x="986314" y="7291507"/>
            <a:ext cx="138589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 dirty="0">
                <a:solidFill>
                  <a:srgbClr val="FFFFFF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NY</a:t>
            </a:r>
            <a:endParaRPr lang="en-US" sz="768" dirty="0"/>
          </a:p>
        </p:txBody>
      </p:sp>
      <p:sp>
        <p:nvSpPr>
          <p:cNvPr id="9" name="Text 6"/>
          <p:cNvSpPr/>
          <p:nvPr/>
        </p:nvSpPr>
        <p:spPr>
          <a:xfrm>
            <a:off x="859274" y="6398210"/>
            <a:ext cx="1981795" cy="4296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3383"/>
              </a:lnSpc>
            </a:pPr>
            <a:r>
              <a:rPr lang="en-US" sz="2417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By: Group 4</a:t>
            </a:r>
            <a:endParaRPr lang="en-US" sz="2800" b="0" i="0" dirty="0">
              <a:solidFill>
                <a:srgbClr val="202122"/>
              </a:solidFill>
              <a:effectLst/>
              <a:latin typeface="Lato" panose="020F0502020204030203" pitchFamily="34" charset="0"/>
            </a:endParaRPr>
          </a:p>
          <a:p>
            <a:pPr marL="0" indent="0" algn="l">
              <a:lnSpc>
                <a:spcPts val="3383"/>
              </a:lnSpc>
              <a:buNone/>
            </a:pPr>
            <a:endParaRPr lang="en-US" sz="2417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7A0FD4-A35A-940B-3D7C-D7305B922D0C}"/>
              </a:ext>
            </a:extLst>
          </p:cNvPr>
          <p:cNvSpPr txBox="1"/>
          <p:nvPr/>
        </p:nvSpPr>
        <p:spPr>
          <a:xfrm>
            <a:off x="986314" y="7030720"/>
            <a:ext cx="6511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202122"/>
                </a:solidFill>
                <a:effectLst/>
                <a:latin typeface="Lato" panose="020F0502020204030204" pitchFamily="34" charset="0"/>
              </a:rPr>
              <a:t>Michael  </a:t>
            </a:r>
            <a:r>
              <a:rPr lang="en-US" b="0" i="0" dirty="0" err="1">
                <a:solidFill>
                  <a:srgbClr val="202122"/>
                </a:solidFill>
                <a:effectLst/>
                <a:latin typeface="Lato" panose="020F0502020204030204" pitchFamily="34" charset="0"/>
              </a:rPr>
              <a:t>Ajeboriogbon</a:t>
            </a:r>
            <a:r>
              <a:rPr lang="en-US" dirty="0">
                <a:solidFill>
                  <a:srgbClr val="202122"/>
                </a:solidFill>
                <a:latin typeface="Lato" panose="020F0502020204030204" pitchFamily="34" charset="0"/>
              </a:rPr>
              <a:t>, </a:t>
            </a:r>
            <a:r>
              <a:rPr lang="en-US" b="0" i="0" dirty="0">
                <a:solidFill>
                  <a:srgbClr val="202122"/>
                </a:solidFill>
                <a:effectLst/>
                <a:latin typeface="Lato" panose="020F0502020204030203" pitchFamily="34" charset="0"/>
              </a:rPr>
              <a:t>Emmanuel Amoah, Pramila Poudel,</a:t>
            </a:r>
          </a:p>
          <a:p>
            <a:r>
              <a:rPr lang="en-US" b="0" i="0" dirty="0" err="1">
                <a:solidFill>
                  <a:srgbClr val="202122"/>
                </a:solidFill>
                <a:effectLst/>
                <a:latin typeface="Lato" panose="020F0502020204030203" pitchFamily="34" charset="0"/>
              </a:rPr>
              <a:t>Prabesh</a:t>
            </a:r>
            <a:r>
              <a:rPr lang="en-US" b="0" i="0" dirty="0">
                <a:solidFill>
                  <a:srgbClr val="202122"/>
                </a:solidFill>
                <a:effectLst/>
                <a:latin typeface="Lato" panose="020F0502020204030203" pitchFamily="34" charset="0"/>
              </a:rPr>
              <a:t> Rai, Amisha Shrestha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3891082"/>
            <a:ext cx="7198043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Conclusion and Next Steps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864037" y="53105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85374" y="5403056"/>
            <a:ext cx="11263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5"/>
          <p:cNvSpPr/>
          <p:nvPr/>
        </p:nvSpPr>
        <p:spPr>
          <a:xfrm>
            <a:off x="1666280" y="531054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Benefits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1666280" y="5844421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Increased revenue, improved efficiency, and enhanced corporate image.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5247084" y="53105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5431036" y="5403056"/>
            <a:ext cx="18740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9"/>
          <p:cNvSpPr/>
          <p:nvPr/>
        </p:nvSpPr>
        <p:spPr>
          <a:xfrm>
            <a:off x="6049328" y="531054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Risk Mitigation</a:t>
            </a:r>
            <a:endParaRPr lang="en-US" sz="2430" dirty="0"/>
          </a:p>
        </p:txBody>
      </p:sp>
      <p:sp>
        <p:nvSpPr>
          <p:cNvPr id="13" name="Text 10"/>
          <p:cNvSpPr/>
          <p:nvPr/>
        </p:nvSpPr>
        <p:spPr>
          <a:xfrm>
            <a:off x="6049328" y="5844421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Comprehensive security measures and continual performance monitoring.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9630132" y="53105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812655" y="5403056"/>
            <a:ext cx="190381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3"/>
          <p:cNvSpPr/>
          <p:nvPr/>
        </p:nvSpPr>
        <p:spPr>
          <a:xfrm>
            <a:off x="10432375" y="531054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Call to Action</a:t>
            </a:r>
            <a:endParaRPr lang="en-US" sz="2430" dirty="0"/>
          </a:p>
        </p:txBody>
      </p:sp>
      <p:sp>
        <p:nvSpPr>
          <p:cNvPr id="17" name="Text 14"/>
          <p:cNvSpPr/>
          <p:nvPr/>
        </p:nvSpPr>
        <p:spPr>
          <a:xfrm>
            <a:off x="10432375" y="5844421"/>
            <a:ext cx="3333988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Seeking management approval to proceed with detailed planning and implementation.</a:t>
            </a:r>
            <a:endParaRPr lang="en-US" sz="194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64037" y="240053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Background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Location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ABC Corporation's headquarters in Ottawa, Canada, featuring a 50-car capacity parking lot.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Current State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Basic lighting, no markings, no CCTV. Guarded by a single Parking Agent.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Opportunity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Monetize underutilized space due to increased remote work and public transit adoption.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894636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Objectives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864037" y="231409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085374" y="2406610"/>
            <a:ext cx="11263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5"/>
          <p:cNvSpPr/>
          <p:nvPr/>
        </p:nvSpPr>
        <p:spPr>
          <a:xfrm>
            <a:off x="1666280" y="231409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Monetization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1666280" y="2847975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Open parking to the public during non-peak hours and weekends, generating additional revenue.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864037" y="416254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047988" y="4255056"/>
            <a:ext cx="18740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9"/>
          <p:cNvSpPr/>
          <p:nvPr/>
        </p:nvSpPr>
        <p:spPr>
          <a:xfrm>
            <a:off x="1666280" y="416254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Operational Efficiency</a:t>
            </a:r>
            <a:endParaRPr lang="en-US" sz="2430" dirty="0"/>
          </a:p>
        </p:txBody>
      </p:sp>
      <p:sp>
        <p:nvSpPr>
          <p:cNvPr id="13" name="Text 10"/>
          <p:cNvSpPr/>
          <p:nvPr/>
        </p:nvSpPr>
        <p:spPr>
          <a:xfrm>
            <a:off x="1666280" y="4696420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Implement automated systems for smooth operations with minimal disruptions.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864037" y="601098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1524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1046559" y="6103501"/>
            <a:ext cx="190381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3"/>
          <p:cNvSpPr/>
          <p:nvPr/>
        </p:nvSpPr>
        <p:spPr>
          <a:xfrm>
            <a:off x="1666280" y="60109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Customer Experience</a:t>
            </a:r>
            <a:endParaRPr lang="en-US" sz="2430" dirty="0"/>
          </a:p>
        </p:txBody>
      </p:sp>
      <p:sp>
        <p:nvSpPr>
          <p:cNvPr id="17" name="Text 14"/>
          <p:cNvSpPr/>
          <p:nvPr/>
        </p:nvSpPr>
        <p:spPr>
          <a:xfrm>
            <a:off x="1666280" y="6544866"/>
            <a:ext cx="661368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Create a convenient, safe, and user-friendly parking facility for both employees and public users.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6628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89115" y="3262670"/>
            <a:ext cx="5332690" cy="666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49"/>
              </a:lnSpc>
              <a:buNone/>
            </a:pPr>
            <a:r>
              <a:rPr lang="en-US" sz="4199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Desired Outcomes</a:t>
            </a:r>
            <a:endParaRPr lang="en-US" sz="4199" dirty="0"/>
          </a:p>
        </p:txBody>
      </p:sp>
      <p:sp>
        <p:nvSpPr>
          <p:cNvPr id="6" name="Shape 3"/>
          <p:cNvSpPr/>
          <p:nvPr/>
        </p:nvSpPr>
        <p:spPr>
          <a:xfrm>
            <a:off x="1489115" y="4249103"/>
            <a:ext cx="5719405" cy="1585436"/>
          </a:xfrm>
          <a:prstGeom prst="roundRect">
            <a:avLst>
              <a:gd name="adj" fmla="val 565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709976" y="4469963"/>
            <a:ext cx="2666286" cy="3331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Space Optimization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1709976" y="4930973"/>
            <a:ext cx="5277683" cy="6827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7"/>
              </a:lnSpc>
              <a:buNone/>
            </a:pPr>
            <a:r>
              <a:rPr lang="en-US" sz="168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50 marked spaces, including 5 accessible and 15 with electric chargers.</a:t>
            </a:r>
            <a:endParaRPr lang="en-US" sz="1680" dirty="0"/>
          </a:p>
        </p:txBody>
      </p:sp>
      <p:sp>
        <p:nvSpPr>
          <p:cNvPr id="9" name="Shape 6"/>
          <p:cNvSpPr/>
          <p:nvPr/>
        </p:nvSpPr>
        <p:spPr>
          <a:xfrm>
            <a:off x="7421761" y="4249103"/>
            <a:ext cx="5719405" cy="1585436"/>
          </a:xfrm>
          <a:prstGeom prst="roundRect">
            <a:avLst>
              <a:gd name="adj" fmla="val 565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642622" y="4469963"/>
            <a:ext cx="2666286" cy="3331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Automation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7642622" y="4930973"/>
            <a:ext cx="5277683" cy="6827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7"/>
              </a:lnSpc>
              <a:buNone/>
            </a:pPr>
            <a:r>
              <a:rPr lang="en-US" sz="168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Automated check-in/out and payment system with emergency help-desk support.</a:t>
            </a:r>
            <a:endParaRPr lang="en-US" sz="1680" dirty="0"/>
          </a:p>
        </p:txBody>
      </p:sp>
      <p:sp>
        <p:nvSpPr>
          <p:cNvPr id="12" name="Shape 9"/>
          <p:cNvSpPr/>
          <p:nvPr/>
        </p:nvSpPr>
        <p:spPr>
          <a:xfrm>
            <a:off x="1489115" y="6047780"/>
            <a:ext cx="5719405" cy="1585436"/>
          </a:xfrm>
          <a:prstGeom prst="roundRect">
            <a:avLst>
              <a:gd name="adj" fmla="val 565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709976" y="6268641"/>
            <a:ext cx="2666286" cy="3331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Security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1709976" y="6729651"/>
            <a:ext cx="5277683" cy="6827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7"/>
              </a:lnSpc>
              <a:buNone/>
            </a:pPr>
            <a:r>
              <a:rPr lang="en-US" sz="168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Comprehensive CCTV coverage, especially at the entrance and exit points.</a:t>
            </a:r>
            <a:endParaRPr lang="en-US" sz="1680" dirty="0"/>
          </a:p>
        </p:txBody>
      </p:sp>
      <p:sp>
        <p:nvSpPr>
          <p:cNvPr id="15" name="Shape 12"/>
          <p:cNvSpPr/>
          <p:nvPr/>
        </p:nvSpPr>
        <p:spPr>
          <a:xfrm>
            <a:off x="7421761" y="6047780"/>
            <a:ext cx="5719405" cy="1585436"/>
          </a:xfrm>
          <a:prstGeom prst="roundRect">
            <a:avLst>
              <a:gd name="adj" fmla="val 5651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7642622" y="6268641"/>
            <a:ext cx="2666286" cy="3331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100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Pricing Strategy</a:t>
            </a:r>
            <a:endParaRPr lang="en-US" sz="2100" dirty="0"/>
          </a:p>
        </p:txBody>
      </p:sp>
      <p:sp>
        <p:nvSpPr>
          <p:cNvPr id="17" name="Text 14"/>
          <p:cNvSpPr/>
          <p:nvPr/>
        </p:nvSpPr>
        <p:spPr>
          <a:xfrm>
            <a:off x="7642622" y="6729651"/>
            <a:ext cx="5277683" cy="68270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87"/>
              </a:lnSpc>
              <a:buNone/>
            </a:pPr>
            <a:r>
              <a:rPr lang="en-US" sz="168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Competitive hourly rate for public users, while maintaining free parking for employees.</a:t>
            </a:r>
            <a:endParaRPr lang="en-US" sz="168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672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139196" y="521137"/>
            <a:ext cx="4737616" cy="5920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63"/>
              </a:lnSpc>
              <a:buNone/>
            </a:pPr>
            <a:r>
              <a:rPr lang="en-US" sz="373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Timeline</a:t>
            </a:r>
            <a:endParaRPr lang="en-US" sz="3730" dirty="0"/>
          </a:p>
        </p:txBody>
      </p:sp>
      <p:sp>
        <p:nvSpPr>
          <p:cNvPr id="5" name="Shape 3"/>
          <p:cNvSpPr/>
          <p:nvPr/>
        </p:nvSpPr>
        <p:spPr>
          <a:xfrm>
            <a:off x="2210217" y="1705332"/>
            <a:ext cx="426363" cy="426363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2380119" y="1776293"/>
            <a:ext cx="86439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8"/>
              </a:lnSpc>
              <a:buNone/>
            </a:pPr>
            <a:r>
              <a:rPr lang="en-US" sz="2238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238" dirty="0"/>
          </a:p>
        </p:txBody>
      </p:sp>
      <p:sp>
        <p:nvSpPr>
          <p:cNvPr id="7" name="Text 5"/>
          <p:cNvSpPr/>
          <p:nvPr/>
        </p:nvSpPr>
        <p:spPr>
          <a:xfrm>
            <a:off x="3465671" y="1681639"/>
            <a:ext cx="2368748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Planning</a:t>
            </a:r>
            <a:endParaRPr lang="en-US" sz="1865" dirty="0"/>
          </a:p>
        </p:txBody>
      </p:sp>
      <p:sp>
        <p:nvSpPr>
          <p:cNvPr id="8" name="Text 6"/>
          <p:cNvSpPr/>
          <p:nvPr/>
        </p:nvSpPr>
        <p:spPr>
          <a:xfrm>
            <a:off x="3465671" y="2091452"/>
            <a:ext cx="9025414" cy="3032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8"/>
              </a:lnSpc>
              <a:buNone/>
            </a:pPr>
            <a:r>
              <a:rPr lang="en-US" sz="1492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Develop detailed project plan, allocate resources, and obtain necessary approvals.</a:t>
            </a:r>
            <a:endParaRPr lang="en-US" sz="1492" dirty="0"/>
          </a:p>
        </p:txBody>
      </p:sp>
      <p:sp>
        <p:nvSpPr>
          <p:cNvPr id="9" name="Shape 7"/>
          <p:cNvSpPr/>
          <p:nvPr/>
        </p:nvSpPr>
        <p:spPr>
          <a:xfrm>
            <a:off x="2210217" y="2986683"/>
            <a:ext cx="426363" cy="426363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2351425" y="3057644"/>
            <a:ext cx="143828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8"/>
              </a:lnSpc>
              <a:buNone/>
            </a:pPr>
            <a:r>
              <a:rPr lang="en-US" sz="2238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238" dirty="0"/>
          </a:p>
        </p:txBody>
      </p:sp>
      <p:sp>
        <p:nvSpPr>
          <p:cNvPr id="11" name="Text 9"/>
          <p:cNvSpPr/>
          <p:nvPr/>
        </p:nvSpPr>
        <p:spPr>
          <a:xfrm>
            <a:off x="3465671" y="2962989"/>
            <a:ext cx="2368748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Procurement</a:t>
            </a:r>
            <a:endParaRPr lang="en-US" sz="1865" dirty="0"/>
          </a:p>
        </p:txBody>
      </p:sp>
      <p:sp>
        <p:nvSpPr>
          <p:cNvPr id="12" name="Text 10"/>
          <p:cNvSpPr/>
          <p:nvPr/>
        </p:nvSpPr>
        <p:spPr>
          <a:xfrm>
            <a:off x="3465671" y="3372803"/>
            <a:ext cx="9025414" cy="3032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8"/>
              </a:lnSpc>
              <a:buNone/>
            </a:pPr>
            <a:r>
              <a:rPr lang="en-US" sz="1492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Source and purchase required materials, equipment, and technology solutions.</a:t>
            </a:r>
            <a:endParaRPr lang="en-US" sz="1492" dirty="0"/>
          </a:p>
        </p:txBody>
      </p:sp>
      <p:sp>
        <p:nvSpPr>
          <p:cNvPr id="13" name="Shape 11"/>
          <p:cNvSpPr/>
          <p:nvPr/>
        </p:nvSpPr>
        <p:spPr>
          <a:xfrm>
            <a:off x="2210217" y="4268033"/>
            <a:ext cx="426363" cy="426363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2350353" y="4338995"/>
            <a:ext cx="146090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8"/>
              </a:lnSpc>
              <a:buNone/>
            </a:pPr>
            <a:r>
              <a:rPr lang="en-US" sz="2238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238" dirty="0"/>
          </a:p>
        </p:txBody>
      </p:sp>
      <p:sp>
        <p:nvSpPr>
          <p:cNvPr id="15" name="Text 13"/>
          <p:cNvSpPr/>
          <p:nvPr/>
        </p:nvSpPr>
        <p:spPr>
          <a:xfrm>
            <a:off x="3465671" y="4244340"/>
            <a:ext cx="2368748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Implementation</a:t>
            </a:r>
            <a:endParaRPr lang="en-US" sz="1865" dirty="0"/>
          </a:p>
        </p:txBody>
      </p:sp>
      <p:sp>
        <p:nvSpPr>
          <p:cNvPr id="16" name="Text 14"/>
          <p:cNvSpPr/>
          <p:nvPr/>
        </p:nvSpPr>
        <p:spPr>
          <a:xfrm>
            <a:off x="3465671" y="4654153"/>
            <a:ext cx="9025414" cy="3032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8"/>
              </a:lnSpc>
              <a:buNone/>
            </a:pPr>
            <a:r>
              <a:rPr lang="en-US" sz="1492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Install new systems, mark spaces, and set up security infrastructure.</a:t>
            </a:r>
            <a:endParaRPr lang="en-US" sz="1492" dirty="0"/>
          </a:p>
        </p:txBody>
      </p:sp>
      <p:sp>
        <p:nvSpPr>
          <p:cNvPr id="17" name="Shape 15"/>
          <p:cNvSpPr/>
          <p:nvPr/>
        </p:nvSpPr>
        <p:spPr>
          <a:xfrm>
            <a:off x="2210217" y="5549384"/>
            <a:ext cx="426363" cy="426363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2346424" y="5620345"/>
            <a:ext cx="153829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8"/>
              </a:lnSpc>
              <a:buNone/>
            </a:pPr>
            <a:r>
              <a:rPr lang="en-US" sz="2238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</a:t>
            </a:r>
            <a:endParaRPr lang="en-US" sz="2238" dirty="0"/>
          </a:p>
        </p:txBody>
      </p:sp>
      <p:sp>
        <p:nvSpPr>
          <p:cNvPr id="19" name="Text 17"/>
          <p:cNvSpPr/>
          <p:nvPr/>
        </p:nvSpPr>
        <p:spPr>
          <a:xfrm>
            <a:off x="3465671" y="5525691"/>
            <a:ext cx="2368748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Testing</a:t>
            </a:r>
            <a:endParaRPr lang="en-US" sz="1865" dirty="0"/>
          </a:p>
        </p:txBody>
      </p:sp>
      <p:sp>
        <p:nvSpPr>
          <p:cNvPr id="20" name="Text 18"/>
          <p:cNvSpPr/>
          <p:nvPr/>
        </p:nvSpPr>
        <p:spPr>
          <a:xfrm>
            <a:off x="3465671" y="5935504"/>
            <a:ext cx="9025414" cy="3032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8"/>
              </a:lnSpc>
              <a:buNone/>
            </a:pPr>
            <a:r>
              <a:rPr lang="en-US" sz="1492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Conduct thorough testing of all systems and processes to ensure smooth operation.</a:t>
            </a:r>
            <a:endParaRPr lang="en-US" sz="1492" dirty="0"/>
          </a:p>
        </p:txBody>
      </p:sp>
      <p:sp>
        <p:nvSpPr>
          <p:cNvPr id="21" name="Shape 19"/>
          <p:cNvSpPr/>
          <p:nvPr/>
        </p:nvSpPr>
        <p:spPr>
          <a:xfrm>
            <a:off x="2210217" y="6830735"/>
            <a:ext cx="426363" cy="426363"/>
          </a:xfrm>
          <a:prstGeom prst="roundRect">
            <a:avLst>
              <a:gd name="adj" fmla="val 18668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2350591" y="6901696"/>
            <a:ext cx="145613" cy="2843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8"/>
              </a:lnSpc>
              <a:buNone/>
            </a:pPr>
            <a:r>
              <a:rPr lang="en-US" sz="2238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5</a:t>
            </a:r>
            <a:endParaRPr lang="en-US" sz="2238" dirty="0"/>
          </a:p>
        </p:txBody>
      </p:sp>
      <p:sp>
        <p:nvSpPr>
          <p:cNvPr id="23" name="Text 21"/>
          <p:cNvSpPr/>
          <p:nvPr/>
        </p:nvSpPr>
        <p:spPr>
          <a:xfrm>
            <a:off x="3465671" y="6807041"/>
            <a:ext cx="2368748" cy="2961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32"/>
              </a:lnSpc>
              <a:buNone/>
            </a:pPr>
            <a:r>
              <a:rPr lang="en-US" sz="186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Launch</a:t>
            </a:r>
            <a:endParaRPr lang="en-US" sz="1865" dirty="0"/>
          </a:p>
        </p:txBody>
      </p:sp>
      <p:sp>
        <p:nvSpPr>
          <p:cNvPr id="24" name="Text 22"/>
          <p:cNvSpPr/>
          <p:nvPr/>
        </p:nvSpPr>
        <p:spPr>
          <a:xfrm>
            <a:off x="3465671" y="7216854"/>
            <a:ext cx="9025414" cy="3032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8"/>
              </a:lnSpc>
              <a:buNone/>
            </a:pPr>
            <a:r>
              <a:rPr lang="en-US" sz="1492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Go live with the new parking system and monitor initial performance.</a:t>
            </a:r>
            <a:endParaRPr lang="en-US" sz="1492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564838"/>
            <a:ext cx="6412944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Resource Requirements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864037" y="2706648"/>
            <a:ext cx="7415927" cy="3958114"/>
          </a:xfrm>
          <a:prstGeom prst="roundRect">
            <a:avLst>
              <a:gd name="adj" fmla="val 2620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879277" y="2721888"/>
            <a:ext cx="738461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126927" y="2877622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Role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3591997" y="2877622"/>
            <a:ext cx="19600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Hourly Rate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6053257" y="2877622"/>
            <a:ext cx="196381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Estimated Hours</a:t>
            </a:r>
            <a:endParaRPr lang="en-US" sz="1944" dirty="0"/>
          </a:p>
        </p:txBody>
      </p:sp>
      <p:sp>
        <p:nvSpPr>
          <p:cNvPr id="11" name="Shape 8"/>
          <p:cNvSpPr/>
          <p:nvPr/>
        </p:nvSpPr>
        <p:spPr>
          <a:xfrm>
            <a:off x="879277" y="3823454"/>
            <a:ext cx="7384613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126927" y="3979188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Project Manager</a:t>
            </a:r>
            <a:endParaRPr lang="en-US" sz="1944" dirty="0"/>
          </a:p>
        </p:txBody>
      </p:sp>
      <p:sp>
        <p:nvSpPr>
          <p:cNvPr id="13" name="Text 10"/>
          <p:cNvSpPr/>
          <p:nvPr/>
        </p:nvSpPr>
        <p:spPr>
          <a:xfrm>
            <a:off x="3591997" y="3979188"/>
            <a:ext cx="19600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$50/hr</a:t>
            </a:r>
            <a:endParaRPr lang="en-US" sz="1944" dirty="0"/>
          </a:p>
        </p:txBody>
      </p:sp>
      <p:sp>
        <p:nvSpPr>
          <p:cNvPr id="14" name="Text 11"/>
          <p:cNvSpPr/>
          <p:nvPr/>
        </p:nvSpPr>
        <p:spPr>
          <a:xfrm>
            <a:off x="6053257" y="3979188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160</a:t>
            </a:r>
            <a:endParaRPr lang="en-US" sz="1944" dirty="0"/>
          </a:p>
        </p:txBody>
      </p:sp>
      <p:sp>
        <p:nvSpPr>
          <p:cNvPr id="15" name="Shape 12"/>
          <p:cNvSpPr/>
          <p:nvPr/>
        </p:nvSpPr>
        <p:spPr>
          <a:xfrm>
            <a:off x="879277" y="4529971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1126927" y="4685705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Engineers</a:t>
            </a:r>
            <a:endParaRPr lang="en-US" sz="1944" dirty="0"/>
          </a:p>
        </p:txBody>
      </p:sp>
      <p:sp>
        <p:nvSpPr>
          <p:cNvPr id="17" name="Text 14"/>
          <p:cNvSpPr/>
          <p:nvPr/>
        </p:nvSpPr>
        <p:spPr>
          <a:xfrm>
            <a:off x="3591997" y="4685705"/>
            <a:ext cx="19600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$40/hr</a:t>
            </a:r>
            <a:endParaRPr lang="en-US" sz="1944" dirty="0"/>
          </a:p>
        </p:txBody>
      </p:sp>
      <p:sp>
        <p:nvSpPr>
          <p:cNvPr id="18" name="Text 15"/>
          <p:cNvSpPr/>
          <p:nvPr/>
        </p:nvSpPr>
        <p:spPr>
          <a:xfrm>
            <a:off x="6053257" y="4685705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240</a:t>
            </a:r>
            <a:endParaRPr lang="en-US" sz="1944" dirty="0"/>
          </a:p>
        </p:txBody>
      </p:sp>
      <p:sp>
        <p:nvSpPr>
          <p:cNvPr id="19" name="Shape 16"/>
          <p:cNvSpPr/>
          <p:nvPr/>
        </p:nvSpPr>
        <p:spPr>
          <a:xfrm>
            <a:off x="879277" y="5236488"/>
            <a:ext cx="7384613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1126927" y="5392222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Technicians</a:t>
            </a:r>
            <a:endParaRPr lang="en-US" sz="1944" dirty="0"/>
          </a:p>
        </p:txBody>
      </p:sp>
      <p:sp>
        <p:nvSpPr>
          <p:cNvPr id="21" name="Text 18"/>
          <p:cNvSpPr/>
          <p:nvPr/>
        </p:nvSpPr>
        <p:spPr>
          <a:xfrm>
            <a:off x="3591997" y="5392222"/>
            <a:ext cx="19600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$30/hr</a:t>
            </a:r>
            <a:endParaRPr lang="en-US" sz="1944" dirty="0"/>
          </a:p>
        </p:txBody>
      </p:sp>
      <p:sp>
        <p:nvSpPr>
          <p:cNvPr id="22" name="Text 19"/>
          <p:cNvSpPr/>
          <p:nvPr/>
        </p:nvSpPr>
        <p:spPr>
          <a:xfrm>
            <a:off x="6053257" y="5392222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320</a:t>
            </a:r>
            <a:endParaRPr lang="en-US" sz="1944" dirty="0"/>
          </a:p>
        </p:txBody>
      </p:sp>
      <p:sp>
        <p:nvSpPr>
          <p:cNvPr id="23" name="Shape 20"/>
          <p:cNvSpPr/>
          <p:nvPr/>
        </p:nvSpPr>
        <p:spPr>
          <a:xfrm>
            <a:off x="879277" y="5943005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1126927" y="6098738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Security Experts</a:t>
            </a:r>
            <a:endParaRPr lang="en-US" sz="1944" dirty="0"/>
          </a:p>
        </p:txBody>
      </p:sp>
      <p:sp>
        <p:nvSpPr>
          <p:cNvPr id="25" name="Text 22"/>
          <p:cNvSpPr/>
          <p:nvPr/>
        </p:nvSpPr>
        <p:spPr>
          <a:xfrm>
            <a:off x="3591997" y="6098738"/>
            <a:ext cx="196000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$35/hr</a:t>
            </a:r>
            <a:endParaRPr lang="en-US" sz="1944" dirty="0"/>
          </a:p>
        </p:txBody>
      </p:sp>
      <p:sp>
        <p:nvSpPr>
          <p:cNvPr id="26" name="Text 23"/>
          <p:cNvSpPr/>
          <p:nvPr/>
        </p:nvSpPr>
        <p:spPr>
          <a:xfrm>
            <a:off x="6053257" y="6098738"/>
            <a:ext cx="196381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80</a:t>
            </a:r>
            <a:endParaRPr lang="en-US" sz="194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652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6057" y="3618428"/>
            <a:ext cx="5930503" cy="7412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837"/>
              </a:lnSpc>
              <a:buNone/>
            </a:pPr>
            <a:r>
              <a:rPr lang="en-US" sz="467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Material Requirements</a:t>
            </a:r>
            <a:endParaRPr lang="en-US" sz="467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057" y="4715470"/>
            <a:ext cx="593050" cy="59305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6057" y="5545693"/>
            <a:ext cx="2965252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19"/>
              </a:lnSpc>
              <a:buNone/>
            </a:pPr>
            <a:r>
              <a:rPr lang="en-US" sz="233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Marking Paint</a:t>
            </a:r>
            <a:endParaRPr lang="en-US" sz="2335" dirty="0"/>
          </a:p>
        </p:txBody>
      </p:sp>
      <p:sp>
        <p:nvSpPr>
          <p:cNvPr id="8" name="Text 4"/>
          <p:cNvSpPr/>
          <p:nvPr/>
        </p:nvSpPr>
        <p:spPr>
          <a:xfrm>
            <a:off x="836057" y="6058614"/>
            <a:ext cx="2972753" cy="11383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89"/>
              </a:lnSpc>
              <a:buNone/>
            </a:pPr>
            <a:r>
              <a:rPr lang="en-US" sz="186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High-quality, durable paint for clear space demarcation.</a:t>
            </a:r>
            <a:endParaRPr lang="en-US" sz="1868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4568" y="4715470"/>
            <a:ext cx="593050" cy="59305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164568" y="5545693"/>
            <a:ext cx="2965252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19"/>
              </a:lnSpc>
              <a:buNone/>
            </a:pPr>
            <a:r>
              <a:rPr lang="en-US" sz="233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Electric Chargers</a:t>
            </a:r>
            <a:endParaRPr lang="en-US" sz="2335" dirty="0"/>
          </a:p>
        </p:txBody>
      </p:sp>
      <p:sp>
        <p:nvSpPr>
          <p:cNvPr id="11" name="Text 6"/>
          <p:cNvSpPr/>
          <p:nvPr/>
        </p:nvSpPr>
        <p:spPr>
          <a:xfrm>
            <a:off x="4164568" y="6058614"/>
            <a:ext cx="2972753" cy="15178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89"/>
              </a:lnSpc>
              <a:buNone/>
            </a:pPr>
            <a:r>
              <a:rPr lang="en-US" sz="186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15 state-of-the-art EV charging units to accommodate growing demand.</a:t>
            </a:r>
            <a:endParaRPr lang="en-US" sz="1868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3079" y="4715470"/>
            <a:ext cx="593050" cy="59305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93079" y="5545693"/>
            <a:ext cx="2965252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19"/>
              </a:lnSpc>
              <a:buNone/>
            </a:pPr>
            <a:r>
              <a:rPr lang="en-US" sz="233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CCTV Cameras</a:t>
            </a:r>
            <a:endParaRPr lang="en-US" sz="2335" dirty="0"/>
          </a:p>
        </p:txBody>
      </p:sp>
      <p:sp>
        <p:nvSpPr>
          <p:cNvPr id="14" name="Text 8"/>
          <p:cNvSpPr/>
          <p:nvPr/>
        </p:nvSpPr>
        <p:spPr>
          <a:xfrm>
            <a:off x="7493079" y="6058614"/>
            <a:ext cx="2972753" cy="11383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89"/>
              </a:lnSpc>
              <a:buNone/>
            </a:pPr>
            <a:r>
              <a:rPr lang="en-US" sz="186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High-resolution cameras for comprehensive lot surveillance.</a:t>
            </a:r>
            <a:endParaRPr lang="en-US" sz="1868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21591" y="4715470"/>
            <a:ext cx="593050" cy="59305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821591" y="5545693"/>
            <a:ext cx="2965252" cy="37064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19"/>
              </a:lnSpc>
              <a:buNone/>
            </a:pPr>
            <a:r>
              <a:rPr lang="en-US" sz="2335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Automated Systems</a:t>
            </a:r>
            <a:endParaRPr lang="en-US" sz="2335" dirty="0"/>
          </a:p>
        </p:txBody>
      </p:sp>
      <p:sp>
        <p:nvSpPr>
          <p:cNvPr id="17" name="Text 10"/>
          <p:cNvSpPr/>
          <p:nvPr/>
        </p:nvSpPr>
        <p:spPr>
          <a:xfrm>
            <a:off x="10821591" y="6058614"/>
            <a:ext cx="2972753" cy="11383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89"/>
              </a:lnSpc>
              <a:buNone/>
            </a:pPr>
            <a:r>
              <a:rPr lang="en-US" sz="186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Advanced check-in/out and payment systems for efficient operations.</a:t>
            </a:r>
            <a:endParaRPr lang="en-US" sz="1868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64037" y="2203013"/>
            <a:ext cx="9257705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Cost Analysis and Pricing Strategy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Costs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Total estimated cost: $250,000, including labor, materials, and additional expenses.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Pricing Strategy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22421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Proposed public rate: $3/hour. Employees park free with ID verification.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Revenue Projections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Estimated annual revenue: $180,000, based on 60% utilization during available hours.</a:t>
            </a:r>
            <a:endParaRPr lang="en-US" sz="1944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9440108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602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94967" y="2635448"/>
            <a:ext cx="5199936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Operational Considerations</a:t>
            </a:r>
            <a:endParaRPr lang="en-US" sz="3402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4967" y="3434715"/>
            <a:ext cx="864037" cy="138255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718203" y="3607475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Capacity Management</a:t>
            </a:r>
            <a:endParaRPr lang="en-US" sz="1701" dirty="0"/>
          </a:p>
        </p:txBody>
      </p:sp>
      <p:sp>
        <p:nvSpPr>
          <p:cNvPr id="8" name="Text 4"/>
          <p:cNvSpPr/>
          <p:nvPr/>
        </p:nvSpPr>
        <p:spPr>
          <a:xfrm>
            <a:off x="3718203" y="3980974"/>
            <a:ext cx="8317111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Real-time updates on a website/app. Nearby parking suggestions when full.</a:t>
            </a:r>
            <a:endParaRPr lang="en-US" sz="1361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4967" y="4817269"/>
            <a:ext cx="864037" cy="138255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718203" y="499002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Violation Handling</a:t>
            </a:r>
            <a:endParaRPr lang="en-US" sz="1701" dirty="0"/>
          </a:p>
        </p:txBody>
      </p:sp>
      <p:sp>
        <p:nvSpPr>
          <p:cNvPr id="11" name="Text 6"/>
          <p:cNvSpPr/>
          <p:nvPr/>
        </p:nvSpPr>
        <p:spPr>
          <a:xfrm>
            <a:off x="3718203" y="5363528"/>
            <a:ext cx="8317111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Automated alerts for improper parking. Fines and towing policies for non-compliance.</a:t>
            </a:r>
            <a:endParaRPr lang="en-US" sz="1361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4967" y="6199823"/>
            <a:ext cx="864037" cy="138255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3718203" y="6372582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Security Measures</a:t>
            </a:r>
            <a:endParaRPr lang="en-US" sz="1701" dirty="0"/>
          </a:p>
        </p:txBody>
      </p:sp>
      <p:sp>
        <p:nvSpPr>
          <p:cNvPr id="14" name="Text 8"/>
          <p:cNvSpPr/>
          <p:nvPr/>
        </p:nvSpPr>
        <p:spPr>
          <a:xfrm>
            <a:off x="3718203" y="6746081"/>
            <a:ext cx="8317111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24/7 CCTV monitoring and help-desk support for enhanced safety.</a:t>
            </a:r>
            <a:endParaRPr lang="en-US" sz="1361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4967" y="7582376"/>
            <a:ext cx="864037" cy="1382554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3718203" y="7755136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Maintenance</a:t>
            </a:r>
            <a:endParaRPr lang="en-US" sz="1701" dirty="0"/>
          </a:p>
        </p:txBody>
      </p:sp>
      <p:sp>
        <p:nvSpPr>
          <p:cNvPr id="17" name="Text 10"/>
          <p:cNvSpPr/>
          <p:nvPr/>
        </p:nvSpPr>
        <p:spPr>
          <a:xfrm>
            <a:off x="3718203" y="8128635"/>
            <a:ext cx="8317111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Regular system checks and updates to ensure optimal performance.</a:t>
            </a:r>
            <a:endParaRPr lang="en-US" sz="136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547</Words>
  <Application>Microsoft Office PowerPoint</Application>
  <PresentationFormat>Custom</PresentationFormat>
  <Paragraphs>109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Kanit</vt:lpstr>
      <vt:lpstr>Lato</vt:lpstr>
      <vt:lpstr>Martel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Emmanuel Amoah</cp:lastModifiedBy>
  <cp:revision>2</cp:revision>
  <dcterms:created xsi:type="dcterms:W3CDTF">2024-07-25T16:43:54Z</dcterms:created>
  <dcterms:modified xsi:type="dcterms:W3CDTF">2024-07-25T16:52:52Z</dcterms:modified>
</cp:coreProperties>
</file>